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Oswald Medium"/>
      <p:regular r:id="rId33"/>
      <p:bold r:id="rId34"/>
    </p:embeddedFont>
    <p:embeddedFont>
      <p:font typeface="Roboto Thin"/>
      <p:regular r:id="rId35"/>
      <p:bold r:id="rId36"/>
      <p:italic r:id="rId37"/>
      <p:boldItalic r:id="rId38"/>
    </p:embeddedFont>
    <p:embeddedFont>
      <p:font typeface="Roboto"/>
      <p:regular r:id="rId39"/>
      <p:bold r:id="rId40"/>
      <p:italic r:id="rId41"/>
      <p:boldItalic r:id="rId42"/>
    </p:embeddedFont>
    <p:embeddedFont>
      <p:font typeface="Roboto Medium"/>
      <p:regular r:id="rId43"/>
      <p:bold r:id="rId44"/>
      <p:italic r:id="rId45"/>
      <p:boldItalic r:id="rId46"/>
    </p:embeddedFont>
    <p:embeddedFont>
      <p:font typeface="Caveat"/>
      <p:regular r:id="rId47"/>
      <p:bold r:id="rId48"/>
    </p:embeddedFont>
    <p:embeddedFont>
      <p:font typeface="Inconsolata"/>
      <p:regular r:id="rId49"/>
      <p:bold r:id="rId50"/>
    </p:embeddedFont>
    <p:embeddedFont>
      <p:font typeface="Oswald Light"/>
      <p:regular r:id="rId51"/>
      <p:bold r:id="rId52"/>
    </p:embeddedFont>
    <p:embeddedFont>
      <p:font typeface="Pacifico"/>
      <p:regular r:id="rId53"/>
    </p:embeddedFont>
    <p:embeddedFont>
      <p:font typeface="Roboto Light"/>
      <p:regular r:id="rId54"/>
      <p:bold r:id="rId55"/>
      <p:italic r:id="rId56"/>
      <p:boldItalic r:id="rId57"/>
    </p:embeddedFont>
    <p:embeddedFont>
      <p:font typeface="Oswal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13CC2F-A541-4B4F-8CB8-A7C010A2A56A}">
  <a:tblStyle styleId="{F013CC2F-A541-4B4F-8CB8-A7C010A2A56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E333256-C9DB-48A5-A2D8-06FCFD65286A}"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aveat-bold.fntdata"/><Relationship Id="rId47" Type="http://schemas.openxmlformats.org/officeDocument/2006/relationships/font" Target="fonts/Caveat-regular.fntdata"/><Relationship Id="rId49" Type="http://schemas.openxmlformats.org/officeDocument/2006/relationships/font" Target="fonts/Inconsolat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OswaldMedium-regular.fntdata"/><Relationship Id="rId32" Type="http://schemas.openxmlformats.org/officeDocument/2006/relationships/slide" Target="slides/slide25.xml"/><Relationship Id="rId35" Type="http://schemas.openxmlformats.org/officeDocument/2006/relationships/font" Target="fonts/RobotoThin-regular.fntdata"/><Relationship Id="rId34" Type="http://schemas.openxmlformats.org/officeDocument/2006/relationships/font" Target="fonts/OswaldMedium-bold.fntdata"/><Relationship Id="rId37" Type="http://schemas.openxmlformats.org/officeDocument/2006/relationships/font" Target="fonts/RobotoThin-italic.fntdata"/><Relationship Id="rId36" Type="http://schemas.openxmlformats.org/officeDocument/2006/relationships/font" Target="fonts/RobotoThin-bold.fntdata"/><Relationship Id="rId39" Type="http://schemas.openxmlformats.org/officeDocument/2006/relationships/font" Target="fonts/Roboto-regular.fntdata"/><Relationship Id="rId38" Type="http://schemas.openxmlformats.org/officeDocument/2006/relationships/font" Target="fonts/RobotoThin-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swaldLight-regular.fntdata"/><Relationship Id="rId50" Type="http://schemas.openxmlformats.org/officeDocument/2006/relationships/font" Target="fonts/Inconsolata-bold.fntdata"/><Relationship Id="rId53" Type="http://schemas.openxmlformats.org/officeDocument/2006/relationships/font" Target="fonts/Pacifico-regular.fntdata"/><Relationship Id="rId52" Type="http://schemas.openxmlformats.org/officeDocument/2006/relationships/font" Target="fonts/OswaldLight-bold.fntdata"/><Relationship Id="rId11" Type="http://schemas.openxmlformats.org/officeDocument/2006/relationships/slide" Target="slides/slide4.xml"/><Relationship Id="rId55" Type="http://schemas.openxmlformats.org/officeDocument/2006/relationships/font" Target="fonts/RobotoLight-bold.fntdata"/><Relationship Id="rId10" Type="http://schemas.openxmlformats.org/officeDocument/2006/relationships/slide" Target="slides/slide3.xml"/><Relationship Id="rId54" Type="http://schemas.openxmlformats.org/officeDocument/2006/relationships/font" Target="fonts/RobotoLight-regular.fntdata"/><Relationship Id="rId13" Type="http://schemas.openxmlformats.org/officeDocument/2006/relationships/slide" Target="slides/slide6.xml"/><Relationship Id="rId57" Type="http://schemas.openxmlformats.org/officeDocument/2006/relationships/font" Target="fonts/RobotoLight-boldItalic.fntdata"/><Relationship Id="rId12" Type="http://schemas.openxmlformats.org/officeDocument/2006/relationships/slide" Target="slides/slide5.xml"/><Relationship Id="rId56" Type="http://schemas.openxmlformats.org/officeDocument/2006/relationships/font" Target="fonts/RobotoLight-italic.fntdata"/><Relationship Id="rId15" Type="http://schemas.openxmlformats.org/officeDocument/2006/relationships/slide" Target="slides/slide8.xml"/><Relationship Id="rId59" Type="http://schemas.openxmlformats.org/officeDocument/2006/relationships/font" Target="fonts/Oswald-bold.fntdata"/><Relationship Id="rId14" Type="http://schemas.openxmlformats.org/officeDocument/2006/relationships/slide" Target="slides/slide7.xml"/><Relationship Id="rId58" Type="http://schemas.openxmlformats.org/officeDocument/2006/relationships/font" Target="fonts/Oswa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960e3e29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960e3e29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unit is all about introducing ourselves to using JavaScript to apply logic and make our applications feel more dynamic.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960e3e29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960e3e29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960e3e298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960e3e298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960e3e298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960e3e298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960e3e298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f960e3e298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960e3e298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960e3e298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960e3e298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960e3e298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960e3e298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960e3e298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960e3e298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960e3e298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960e3e298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960e3e298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shutterstock_1968260266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f960e3e298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f960e3e298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960e3e298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960e3e298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960e3e29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960e3e29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960e3e298_0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960e3e298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shutterstock_1521064613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960e3e298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f960e3e298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960e3e298_0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960e3e298_0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f960e3e298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f960e3e298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960e3e298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f960e3e298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960e3e298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960e3e298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960e3e298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960e3e298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60e3e298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60e3e298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a:t>
            </a:r>
            <a:r>
              <a:rPr lang="en"/>
              <a:t> is an interaction explainer.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960e3e298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960e3e298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960e3e298_0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960e3e298_0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shutterstock_289057028.png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60e3e298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60e3e298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shutterstock_1488096026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960e3e298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960e3e298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shutterstock_1824706049.png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png"/><Relationship Id="rId11" Type="http://schemas.openxmlformats.org/officeDocument/2006/relationships/image" Target="../media/image27.png"/><Relationship Id="rId10" Type="http://schemas.openxmlformats.org/officeDocument/2006/relationships/image" Target="../media/image12.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2.png"/><Relationship Id="rId4" Type="http://schemas.openxmlformats.org/officeDocument/2006/relationships/image" Target="../media/image4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{F013CC2F-A541-4B4F-8CB8-A7C010A2A56A}</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{F013CC2F-A541-4B4F-8CB8-A7C010A2A56A}</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3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4" name="Google Shape;264;p3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66"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0" name="Google Shape;27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5" name="Google Shape;285;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6" name="Google Shape;28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0" name="Google Shape;290;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25"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2"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 name="Google Shape;36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04" name="Shape 404"/>
        <p:cNvGrpSpPr/>
        <p:nvPr/>
      </p:nvGrpSpPr>
      <p:grpSpPr>
        <a:xfrm>
          <a:off x="0" y="0"/>
          <a:ext cx="0" cy="0"/>
          <a:chOff x="0" y="0"/>
          <a:chExt cx="0" cy="0"/>
        </a:xfrm>
      </p:grpSpPr>
      <p:sp>
        <p:nvSpPr>
          <p:cNvPr id="405" name="Google Shape;40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 name="Google Shape;40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8" name="Google Shape;41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3" name="Google Shape;42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5" name="Google Shape;425;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0" name="Google Shape;4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4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4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4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4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2" name="Shape 442"/>
        <p:cNvGrpSpPr/>
        <p:nvPr/>
      </p:nvGrpSpPr>
      <p:grpSpPr>
        <a:xfrm>
          <a:off x="0" y="0"/>
          <a:ext cx="0" cy="0"/>
          <a:chOff x="0" y="0"/>
          <a:chExt cx="0" cy="0"/>
        </a:xfrm>
      </p:grpSpPr>
      <p:sp>
        <p:nvSpPr>
          <p:cNvPr id="443" name="Google Shape;443;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1" name="Google Shape;46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65" name="Shape 465"/>
        <p:cNvGrpSpPr/>
        <p:nvPr/>
      </p:nvGrpSpPr>
      <p:grpSpPr>
        <a:xfrm>
          <a:off x="0" y="0"/>
          <a:ext cx="0" cy="0"/>
          <a:chOff x="0" y="0"/>
          <a:chExt cx="0" cy="0"/>
        </a:xfrm>
      </p:grpSpPr>
      <p:sp>
        <p:nvSpPr>
          <p:cNvPr id="466" name="Google Shape;46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3" name="Google Shape;48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88" name="Shape 488"/>
        <p:cNvGrpSpPr/>
        <p:nvPr/>
      </p:nvGrpSpPr>
      <p:grpSpPr>
        <a:xfrm>
          <a:off x="0" y="0"/>
          <a:ext cx="0" cy="0"/>
          <a:chOff x="0" y="0"/>
          <a:chExt cx="0" cy="0"/>
        </a:xfrm>
      </p:grpSpPr>
      <p:sp>
        <p:nvSpPr>
          <p:cNvPr id="489" name="Google Shape;489;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6" name="Google Shape;506;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14" name="Google Shape;5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7" name="Google Shape;5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38"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0" name="Google Shape;540;p4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44" name="Google Shape;544;p4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45" name="Google Shape;54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46"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8" name="Google Shape;54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54"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4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64"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6" name="Google Shape;5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0"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0" name="Google Shape;580;p5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1" name="Google Shape;58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88" name="Google Shape;588;p53"/>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89" name="Google Shape;589;p53"/>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4" name="Google Shape;59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97" name="Google Shape;597;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98"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03" name="Google Shape;603;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06"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1" name="Google Shape;611;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2"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5" name="Google Shape;61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wunderground.com/" TargetMode="Externa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about.netflix.com/en/news/see-whats-next-on-tv" TargetMode="External"/><Relationship Id="rId4" Type="http://schemas.openxmlformats.org/officeDocument/2006/relationships/image" Target="../media/image6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1.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JavaScript</a:t>
            </a:r>
            <a:endParaRPr sz="3600"/>
          </a:p>
        </p:txBody>
      </p:sp>
      <p:sp>
        <p:nvSpPr>
          <p:cNvPr id="627" name="Google Shape;627;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7"/>
          <p:cNvSpPr txBox="1"/>
          <p:nvPr>
            <p:ph type="title"/>
          </p:nvPr>
        </p:nvSpPr>
        <p:spPr>
          <a:xfrm>
            <a:off x="-200" y="275025"/>
            <a:ext cx="7041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Can we achieve these types of interactions using only HTML and CSS? </a:t>
            </a:r>
            <a:endParaRPr/>
          </a:p>
        </p:txBody>
      </p:sp>
      <p:sp>
        <p:nvSpPr>
          <p:cNvPr id="697" name="Google Shape;697;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 Functional</a:t>
            </a:r>
            <a:endParaRPr>
              <a:solidFill>
                <a:schemeClr val="dk1"/>
              </a:solidFill>
            </a:endParaRPr>
          </a:p>
          <a:p>
            <a:pPr indent="0" lvl="0" marL="0" rtl="0" algn="l">
              <a:spcBef>
                <a:spcPts val="0"/>
              </a:spcBef>
              <a:spcAft>
                <a:spcPts val="0"/>
              </a:spcAft>
              <a:buNone/>
            </a:pPr>
            <a:r>
              <a:t/>
            </a:r>
            <a:endParaRPr/>
          </a:p>
        </p:txBody>
      </p:sp>
      <p:sp>
        <p:nvSpPr>
          <p:cNvPr id="703" name="Google Shape;70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04" name="Google Shape;70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While HTML and CSS offer some great built-in features that give users a sense of interaction or functionality on a site, they cannot handle the complex tasks that occur in response to these interactions. </a:t>
            </a:r>
            <a:endParaRPr/>
          </a:p>
        </p:txBody>
      </p:sp>
      <p:cxnSp>
        <p:nvCxnSpPr>
          <p:cNvPr id="705" name="Google Shape;705;p68"/>
          <p:cNvCxnSpPr/>
          <p:nvPr/>
        </p:nvCxnSpPr>
        <p:spPr>
          <a:xfrm>
            <a:off x="2219900" y="2539525"/>
            <a:ext cx="1330200" cy="2136000"/>
          </a:xfrm>
          <a:prstGeom prst="straightConnector1">
            <a:avLst/>
          </a:prstGeom>
          <a:noFill/>
          <a:ln cap="flat" cmpd="sng" w="28575">
            <a:solidFill>
              <a:srgbClr val="00D6CB"/>
            </a:solidFill>
            <a:prstDash val="solid"/>
            <a:round/>
            <a:headEnd len="med" w="med" type="none"/>
            <a:tailEnd len="med" w="med" type="none"/>
          </a:ln>
        </p:spPr>
      </p:cxnSp>
      <p:cxnSp>
        <p:nvCxnSpPr>
          <p:cNvPr id="706" name="Google Shape;706;p68"/>
          <p:cNvCxnSpPr/>
          <p:nvPr/>
        </p:nvCxnSpPr>
        <p:spPr>
          <a:xfrm flipH="1">
            <a:off x="882800" y="2514475"/>
            <a:ext cx="1330200" cy="2136000"/>
          </a:xfrm>
          <a:prstGeom prst="straightConnector1">
            <a:avLst/>
          </a:prstGeom>
          <a:noFill/>
          <a:ln cap="flat" cmpd="sng" w="28575">
            <a:solidFill>
              <a:srgbClr val="00D6CB"/>
            </a:solidFill>
            <a:prstDash val="solid"/>
            <a:round/>
            <a:headEnd len="med" w="med" type="none"/>
            <a:tailEnd len="med" w="med" type="none"/>
          </a:ln>
        </p:spPr>
      </p:cxnSp>
      <p:sp>
        <p:nvSpPr>
          <p:cNvPr id="707" name="Google Shape;707;p68"/>
          <p:cNvSpPr/>
          <p:nvPr/>
        </p:nvSpPr>
        <p:spPr>
          <a:xfrm>
            <a:off x="6280275" y="419072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8" name="Google Shape;708;p68"/>
          <p:cNvSpPr/>
          <p:nvPr/>
        </p:nvSpPr>
        <p:spPr>
          <a:xfrm>
            <a:off x="6280275" y="323237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9" name="Google Shape;709;p68"/>
          <p:cNvSpPr/>
          <p:nvPr/>
        </p:nvSpPr>
        <p:spPr>
          <a:xfrm>
            <a:off x="6280275" y="2274050"/>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10" name="Google Shape;710;p68"/>
          <p:cNvSpPr txBox="1"/>
          <p:nvPr/>
        </p:nvSpPr>
        <p:spPr>
          <a:xfrm>
            <a:off x="1012525" y="1605100"/>
            <a:ext cx="23709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11" name="Google Shape;711;p68"/>
          <p:cNvSpPr txBox="1"/>
          <p:nvPr/>
        </p:nvSpPr>
        <p:spPr>
          <a:xfrm>
            <a:off x="5524725" y="1593275"/>
            <a:ext cx="34425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12" name="Google Shape;712;p68"/>
          <p:cNvSpPr/>
          <p:nvPr/>
        </p:nvSpPr>
        <p:spPr>
          <a:xfrm>
            <a:off x="1852537" y="2132900"/>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13" name="Google Shape;713;p68"/>
          <p:cNvSpPr/>
          <p:nvPr/>
        </p:nvSpPr>
        <p:spPr>
          <a:xfrm>
            <a:off x="1285853" y="314417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14" name="Google Shape;714;p68"/>
          <p:cNvSpPr/>
          <p:nvPr/>
        </p:nvSpPr>
        <p:spPr>
          <a:xfrm>
            <a:off x="2417009" y="314418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15" name="Google Shape;715;p68"/>
          <p:cNvSpPr/>
          <p:nvPr/>
        </p:nvSpPr>
        <p:spPr>
          <a:xfrm>
            <a:off x="59495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16" name="Google Shape;716;p68"/>
          <p:cNvSpPr/>
          <p:nvPr/>
        </p:nvSpPr>
        <p:spPr>
          <a:xfrm>
            <a:off x="310790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17" name="Google Shape;717;p68"/>
          <p:cNvSpPr/>
          <p:nvPr/>
        </p:nvSpPr>
        <p:spPr>
          <a:xfrm>
            <a:off x="6204075" y="2190375"/>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t>Hello</a:t>
            </a:r>
            <a:r>
              <a:rPr lang="en" sz="2100"/>
              <a:t>, World!</a:t>
            </a:r>
            <a:endParaRPr sz="2100"/>
          </a:p>
        </p:txBody>
      </p:sp>
      <p:sp>
        <p:nvSpPr>
          <p:cNvPr id="718" name="Google Shape;718;p68"/>
          <p:cNvSpPr/>
          <p:nvPr/>
        </p:nvSpPr>
        <p:spPr>
          <a:xfrm>
            <a:off x="6204075" y="3152438"/>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latin typeface="Pacifico"/>
                <a:ea typeface="Pacifico"/>
                <a:cs typeface="Pacifico"/>
                <a:sym typeface="Pacifico"/>
              </a:rPr>
              <a:t>Hello</a:t>
            </a:r>
            <a:r>
              <a:rPr lang="en" sz="2100"/>
              <a:t>, World!</a:t>
            </a:r>
            <a:endParaRPr sz="2100"/>
          </a:p>
        </p:txBody>
      </p:sp>
      <p:sp>
        <p:nvSpPr>
          <p:cNvPr id="719" name="Google Shape;719;p68"/>
          <p:cNvSpPr/>
          <p:nvPr/>
        </p:nvSpPr>
        <p:spPr>
          <a:xfrm>
            <a:off x="6204075" y="4114513"/>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solidFill>
                  <a:srgbClr val="E51470"/>
                </a:solidFill>
              </a:rPr>
              <a:t>Hello</a:t>
            </a:r>
            <a:r>
              <a:rPr lang="en" sz="2100"/>
              <a:t>, World!</a:t>
            </a:r>
            <a:endParaRPr sz="2100"/>
          </a:p>
        </p:txBody>
      </p:sp>
      <p:sp>
        <p:nvSpPr>
          <p:cNvPr id="720" name="Google Shape;720;p68"/>
          <p:cNvSpPr/>
          <p:nvPr/>
        </p:nvSpPr>
        <p:spPr>
          <a:xfrm>
            <a:off x="4484150" y="3152450"/>
            <a:ext cx="767700" cy="3840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9"/>
          <p:cNvSpPr txBox="1"/>
          <p:nvPr>
            <p:ph type="title"/>
          </p:nvPr>
        </p:nvSpPr>
        <p:spPr>
          <a:xfrm>
            <a:off x="25" y="274800"/>
            <a:ext cx="7747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For that reason, web developers utilize another programming language specifically designed for these tasks.</a:t>
            </a:r>
            <a:endParaRPr/>
          </a:p>
        </p:txBody>
      </p:sp>
      <p:sp>
        <p:nvSpPr>
          <p:cNvPr id="726" name="Google Shape;72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2" name="Google Shape;732;p7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400">
                <a:highlight>
                  <a:srgbClr val="FFFF00"/>
                </a:highlight>
              </a:rPr>
              <a:t>JavaScript</a:t>
            </a:r>
            <a:r>
              <a:rPr b="1" lang="en" sz="2400"/>
              <a:t> </a:t>
            </a:r>
            <a:r>
              <a:rPr lang="en" sz="2400"/>
              <a:t>is a programming language originally created to be run in the browser with the intention of enhancing a webpage’s capabilities. Today, nearly every page we visit on the internet depends heavily on JavaScript to work.</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1"/>
          <p:cNvSpPr txBox="1"/>
          <p:nvPr>
            <p:ph idx="1" type="subTitle"/>
          </p:nvPr>
        </p:nvSpPr>
        <p:spPr>
          <a:xfrm>
            <a:off x="0" y="675975"/>
            <a:ext cx="97899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While HTML and CSS handle content and design, JavaScript handles the overall functionality</a:t>
            </a:r>
            <a:r>
              <a:rPr b="1" lang="en" sz="1900">
                <a:solidFill>
                  <a:schemeClr val="dk1"/>
                </a:solidFill>
              </a:rPr>
              <a:t> </a:t>
            </a:r>
            <a:r>
              <a:rPr lang="en" sz="1900">
                <a:solidFill>
                  <a:schemeClr val="dk1"/>
                </a:solidFill>
              </a:rPr>
              <a:t>of the application to make it feel more alive and dynamic.</a:t>
            </a:r>
            <a:endParaRPr sz="1700"/>
          </a:p>
        </p:txBody>
      </p:sp>
      <p:sp>
        <p:nvSpPr>
          <p:cNvPr id="738" name="Google Shape;73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9" name="Google Shape;73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graphicFrame>
        <p:nvGraphicFramePr>
          <p:cNvPr id="740" name="Google Shape;740;p71"/>
          <p:cNvGraphicFramePr/>
          <p:nvPr/>
        </p:nvGraphicFramePr>
        <p:xfrm>
          <a:off x="453550" y="1542000"/>
          <a:ext cx="3000000" cy="3000000"/>
        </p:xfrm>
        <a:graphic>
          <a:graphicData uri="http://schemas.openxmlformats.org/drawingml/2006/table">
            <a:tbl>
              <a:tblPr>
                <a:noFill/>
                <a:tableStyleId>{2E333256-C9DB-48A5-A2D8-06FCFD65286A}</a:tableStyleId>
              </a:tblPr>
              <a:tblGrid>
                <a:gridCol w="1976950"/>
                <a:gridCol w="2094125"/>
                <a:gridCol w="4165800"/>
              </a:tblGrid>
              <a:tr h="428625">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HTML</a:t>
                      </a:r>
                      <a:endParaRPr b="1" sz="1600" u="none" cap="none" strike="noStrike">
                        <a:solidFill>
                          <a:srgbClr val="FFFFFF"/>
                        </a:solidFill>
                        <a:latin typeface="Roboto"/>
                        <a:ea typeface="Roboto"/>
                        <a:cs typeface="Roboto"/>
                        <a:sym typeface="Roboto"/>
                      </a:endParaRPr>
                    </a:p>
                  </a:txBody>
                  <a:tcPr marT="91425" marB="91425" marR="91425" marL="137150" anchor="b">
                    <a:solidFill>
                      <a:srgbClr val="E54E2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CSS</a:t>
                      </a:r>
                      <a:endParaRPr b="1" sz="1600" u="none" cap="none" strike="noStrike">
                        <a:solidFill>
                          <a:srgbClr val="FFFFFF"/>
                        </a:solidFill>
                        <a:latin typeface="Roboto"/>
                        <a:ea typeface="Roboto"/>
                        <a:cs typeface="Roboto"/>
                        <a:sym typeface="Roboto"/>
                      </a:endParaRPr>
                    </a:p>
                  </a:txBody>
                  <a:tcPr marT="91425" marB="91425" marR="91425" marL="137150" anchor="b">
                    <a:solidFill>
                      <a:srgbClr val="1275B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latin typeface="Roboto"/>
                          <a:ea typeface="Roboto"/>
                          <a:cs typeface="Roboto"/>
                          <a:sym typeface="Roboto"/>
                        </a:rPr>
                        <a:t>JavaScript</a:t>
                      </a:r>
                      <a:endParaRPr b="1" sz="1600" u="none" cap="none" strike="noStrike">
                        <a:latin typeface="Roboto"/>
                        <a:ea typeface="Roboto"/>
                        <a:cs typeface="Roboto"/>
                        <a:sym typeface="Roboto"/>
                      </a:endParaRPr>
                    </a:p>
                  </a:txBody>
                  <a:tcPr marT="91425" marB="91425" marR="91425" marL="137150" anchor="b">
                    <a:solidFill>
                      <a:srgbClr val="F7DF1D"/>
                    </a:solidFill>
                  </a:tcPr>
                </a:tc>
              </a:tr>
              <a:tr h="2848175">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write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format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create dynamic web applications that take in user inputs, change what’s displayed to users, animate elements, and much more.</a:t>
                      </a:r>
                      <a:endParaRPr sz="1350" u="none" cap="none" strike="noStrike">
                        <a:latin typeface="Roboto"/>
                        <a:ea typeface="Roboto"/>
                        <a:cs typeface="Roboto"/>
                        <a:sym typeface="Roboto"/>
                      </a:endParaRPr>
                    </a:p>
                  </a:txBody>
                  <a:tcPr marT="137150" marB="91425" marR="91425" marL="137150"/>
                </a:tc>
              </a:tr>
            </a:tbl>
          </a:graphicData>
        </a:graphic>
      </p:graphicFrame>
      <p:pic>
        <p:nvPicPr>
          <p:cNvPr id="741" name="Google Shape;741;p71"/>
          <p:cNvPicPr preferRelativeResize="0"/>
          <p:nvPr/>
        </p:nvPicPr>
        <p:blipFill rotWithShape="1">
          <a:blip r:embed="rId3">
            <a:alphaModFix/>
          </a:blip>
          <a:srcRect b="0" l="0" r="0" t="0"/>
          <a:stretch/>
        </p:blipFill>
        <p:spPr>
          <a:xfrm>
            <a:off x="3017138" y="2975360"/>
            <a:ext cx="889499" cy="1246026"/>
          </a:xfrm>
          <a:prstGeom prst="rect">
            <a:avLst/>
          </a:prstGeom>
          <a:noFill/>
          <a:ln>
            <a:noFill/>
          </a:ln>
        </p:spPr>
      </p:pic>
      <p:pic>
        <p:nvPicPr>
          <p:cNvPr id="742" name="Google Shape;742;p71"/>
          <p:cNvPicPr preferRelativeResize="0"/>
          <p:nvPr/>
        </p:nvPicPr>
        <p:blipFill rotWithShape="1">
          <a:blip r:embed="rId4">
            <a:alphaModFix/>
          </a:blip>
          <a:srcRect b="0" l="0" r="0" t="0"/>
          <a:stretch/>
        </p:blipFill>
        <p:spPr>
          <a:xfrm>
            <a:off x="906513" y="2970888"/>
            <a:ext cx="889499" cy="1254973"/>
          </a:xfrm>
          <a:prstGeom prst="rect">
            <a:avLst/>
          </a:prstGeom>
          <a:noFill/>
          <a:ln>
            <a:noFill/>
          </a:ln>
        </p:spPr>
      </p:pic>
      <p:pic>
        <p:nvPicPr>
          <p:cNvPr id="743" name="Google Shape;743;p71"/>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In what ways do we use JavaScript?</a:t>
            </a:r>
            <a:endParaRPr/>
          </a:p>
        </p:txBody>
      </p:sp>
      <p:sp>
        <p:nvSpPr>
          <p:cNvPr id="749" name="Google Shape;74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3"/>
          <p:cNvSpPr txBox="1"/>
          <p:nvPr>
            <p:ph type="title"/>
          </p:nvPr>
        </p:nvSpPr>
        <p:spPr>
          <a:xfrm>
            <a:off x="25" y="274800"/>
            <a:ext cx="8396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Front-end developers use JavaScript primarily to dynamically affect a webpage to enhance the user’s experience. </a:t>
            </a:r>
            <a:br>
              <a:rPr lang="en" sz="3000"/>
            </a:br>
            <a:r>
              <a:rPr lang="en" sz="3000"/>
              <a:t>No other programming language can </a:t>
            </a:r>
            <a:br>
              <a:rPr lang="en" sz="3000"/>
            </a:br>
            <a:r>
              <a:rPr lang="en" sz="3000"/>
              <a:t>run in the browser, so JavaScript is a must-have skill for web developers.</a:t>
            </a:r>
            <a:endParaRPr sz="3000"/>
          </a:p>
        </p:txBody>
      </p:sp>
      <p:sp>
        <p:nvSpPr>
          <p:cNvPr id="755" name="Google Shape;755;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1" name="Google Shape;761;p7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67" name="Google Shape;767;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8" name="Google Shape;768;p75"/>
          <p:cNvSpPr txBox="1"/>
          <p:nvPr>
            <p:ph idx="1" type="subTitle"/>
          </p:nvPr>
        </p:nvSpPr>
        <p:spPr>
          <a:xfrm>
            <a:off x="0" y="675975"/>
            <a:ext cx="48753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Showing a user personal data only after they log into the application.</a:t>
            </a:r>
            <a:endParaRPr/>
          </a:p>
        </p:txBody>
      </p:sp>
      <p:pic>
        <p:nvPicPr>
          <p:cNvPr id="769" name="Google Shape;769;p75"/>
          <p:cNvPicPr preferRelativeResize="0"/>
          <p:nvPr/>
        </p:nvPicPr>
        <p:blipFill>
          <a:blip r:embed="rId3">
            <a:alphaModFix/>
          </a:blip>
          <a:stretch>
            <a:fillRect/>
          </a:stretch>
        </p:blipFill>
        <p:spPr>
          <a:xfrm>
            <a:off x="4732900" y="0"/>
            <a:ext cx="4260801" cy="486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73" name="Shape 773"/>
        <p:cNvGrpSpPr/>
        <p:nvPr/>
      </p:nvGrpSpPr>
      <p:grpSpPr>
        <a:xfrm>
          <a:off x="0" y="0"/>
          <a:ext cx="0" cy="0"/>
          <a:chOff x="0" y="0"/>
          <a:chExt cx="0" cy="0"/>
        </a:xfrm>
      </p:grpSpPr>
      <p:sp>
        <p:nvSpPr>
          <p:cNvPr id="774" name="Google Shape;77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75" name="Google Shape;77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wunderground.com</a:t>
            </a:r>
            <a:endParaRPr/>
          </a:p>
        </p:txBody>
      </p:sp>
      <p:sp>
        <p:nvSpPr>
          <p:cNvPr id="776" name="Google Shape;776;p76"/>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Fetching weather data to display and update on the page.</a:t>
            </a:r>
            <a:endParaRPr/>
          </a:p>
        </p:txBody>
      </p:sp>
      <p:pic>
        <p:nvPicPr>
          <p:cNvPr id="777" name="Google Shape;777;p76"/>
          <p:cNvPicPr preferRelativeResize="0"/>
          <p:nvPr/>
        </p:nvPicPr>
        <p:blipFill>
          <a:blip r:embed="rId4">
            <a:alphaModFix/>
          </a:blip>
          <a:stretch>
            <a:fillRect/>
          </a:stretch>
        </p:blipFill>
        <p:spPr>
          <a:xfrm>
            <a:off x="446675" y="1324875"/>
            <a:ext cx="8250650" cy="249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do we use HTML and CSS for?</a:t>
            </a:r>
            <a:endParaRPr/>
          </a:p>
        </p:txBody>
      </p:sp>
      <p:sp>
        <p:nvSpPr>
          <p:cNvPr id="633" name="Google Shape;633;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8E9">
            <a:alpha val="62010"/>
          </a:srgbClr>
        </a:solidFill>
      </p:bgPr>
    </p:bg>
    <p:spTree>
      <p:nvGrpSpPr>
        <p:cNvPr id="781" name="Shape 781"/>
        <p:cNvGrpSpPr/>
        <p:nvPr/>
      </p:nvGrpSpPr>
      <p:grpSpPr>
        <a:xfrm>
          <a:off x="0" y="0"/>
          <a:ext cx="0" cy="0"/>
          <a:chOff x="0" y="0"/>
          <a:chExt cx="0" cy="0"/>
        </a:xfrm>
      </p:grpSpPr>
      <p:sp>
        <p:nvSpPr>
          <p:cNvPr id="782" name="Google Shape;782;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83" name="Google Shape;783;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4" name="Google Shape;784;p77"/>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Informing users that they are missing information on a form.</a:t>
            </a:r>
            <a:endParaRPr/>
          </a:p>
        </p:txBody>
      </p:sp>
      <p:sp>
        <p:nvSpPr>
          <p:cNvPr id="785" name="Google Shape;785;p77"/>
          <p:cNvSpPr/>
          <p:nvPr/>
        </p:nvSpPr>
        <p:spPr>
          <a:xfrm>
            <a:off x="3907163" y="1381975"/>
            <a:ext cx="3429000" cy="3057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7"/>
          <p:cNvSpPr/>
          <p:nvPr/>
        </p:nvSpPr>
        <p:spPr>
          <a:xfrm>
            <a:off x="4088138" y="172247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A9B7C0"/>
                </a:solidFill>
                <a:latin typeface="Roboto"/>
                <a:ea typeface="Roboto"/>
                <a:cs typeface="Roboto"/>
                <a:sym typeface="Roboto"/>
              </a:rPr>
              <a:t>@gmail.com</a:t>
            </a:r>
            <a:endParaRPr sz="1000">
              <a:solidFill>
                <a:srgbClr val="A9B7C0"/>
              </a:solidFill>
              <a:latin typeface="Roboto"/>
              <a:ea typeface="Roboto"/>
              <a:cs typeface="Roboto"/>
              <a:sym typeface="Roboto"/>
            </a:endParaRPr>
          </a:p>
        </p:txBody>
      </p:sp>
      <p:sp>
        <p:nvSpPr>
          <p:cNvPr id="787" name="Google Shape;787;p77"/>
          <p:cNvSpPr txBox="1"/>
          <p:nvPr/>
        </p:nvSpPr>
        <p:spPr>
          <a:xfrm>
            <a:off x="4007213" y="1381975"/>
            <a:ext cx="31143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Choose your username</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0096FF"/>
                </a:solidFill>
                <a:latin typeface="Roboto"/>
                <a:ea typeface="Roboto"/>
                <a:cs typeface="Roboto"/>
                <a:sym typeface="Roboto"/>
              </a:rPr>
              <a:t>I prefer to use my current email address</a:t>
            </a:r>
            <a:endParaRPr sz="1200">
              <a:solidFill>
                <a:srgbClr val="0096FF"/>
              </a:solidFill>
              <a:latin typeface="Roboto"/>
              <a:ea typeface="Roboto"/>
              <a:cs typeface="Roboto"/>
              <a:sym typeface="Roboto"/>
            </a:endParaRPr>
          </a:p>
          <a:p>
            <a:pPr indent="0" lvl="0" marL="0" rtl="0" algn="l">
              <a:spcBef>
                <a:spcPts val="0"/>
              </a:spcBef>
              <a:spcAft>
                <a:spcPts val="0"/>
              </a:spcAft>
              <a:buNone/>
            </a:pPr>
            <a:r>
              <a:t/>
            </a:r>
            <a:endParaRPr sz="1200">
              <a:solidFill>
                <a:srgbClr val="0096FF"/>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Create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Confirm your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Birthday</a:t>
            </a:r>
            <a:endParaRPr sz="1200">
              <a:solidFill>
                <a:srgbClr val="434343"/>
              </a:solidFill>
              <a:latin typeface="Roboto"/>
              <a:ea typeface="Roboto"/>
              <a:cs typeface="Roboto"/>
              <a:sym typeface="Roboto"/>
            </a:endParaRPr>
          </a:p>
        </p:txBody>
      </p:sp>
      <p:sp>
        <p:nvSpPr>
          <p:cNvPr id="788" name="Google Shape;788;p77"/>
          <p:cNvSpPr/>
          <p:nvPr/>
        </p:nvSpPr>
        <p:spPr>
          <a:xfrm>
            <a:off x="4088138" y="2635075"/>
            <a:ext cx="3114300" cy="226800"/>
          </a:xfrm>
          <a:prstGeom prst="rect">
            <a:avLst/>
          </a:prstGeom>
          <a:solidFill>
            <a:srgbClr val="FFFFFF"/>
          </a:solidFill>
          <a:ln cap="flat" cmpd="sng" w="9525">
            <a:solidFill>
              <a:srgbClr val="009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oboto"/>
              <a:ea typeface="Roboto"/>
              <a:cs typeface="Roboto"/>
              <a:sym typeface="Roboto"/>
            </a:endParaRPr>
          </a:p>
        </p:txBody>
      </p:sp>
      <p:sp>
        <p:nvSpPr>
          <p:cNvPr id="789" name="Google Shape;789;p77"/>
          <p:cNvSpPr/>
          <p:nvPr/>
        </p:nvSpPr>
        <p:spPr>
          <a:xfrm>
            <a:off x="4169113" y="2711873"/>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7"/>
          <p:cNvSpPr/>
          <p:nvPr/>
        </p:nvSpPr>
        <p:spPr>
          <a:xfrm>
            <a:off x="42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7"/>
          <p:cNvSpPr/>
          <p:nvPr/>
        </p:nvSpPr>
        <p:spPr>
          <a:xfrm>
            <a:off x="43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77"/>
          <p:cNvCxnSpPr/>
          <p:nvPr/>
        </p:nvCxnSpPr>
        <p:spPr>
          <a:xfrm>
            <a:off x="4483438" y="2681725"/>
            <a:ext cx="0" cy="133500"/>
          </a:xfrm>
          <a:prstGeom prst="straightConnector1">
            <a:avLst/>
          </a:prstGeom>
          <a:noFill/>
          <a:ln cap="flat" cmpd="sng" w="9525">
            <a:solidFill>
              <a:srgbClr val="595959"/>
            </a:solidFill>
            <a:prstDash val="solid"/>
            <a:round/>
            <a:headEnd len="med" w="med" type="none"/>
            <a:tailEnd len="med" w="med" type="none"/>
          </a:ln>
        </p:spPr>
      </p:cxnSp>
      <p:sp>
        <p:nvSpPr>
          <p:cNvPr id="793" name="Google Shape;793;p77"/>
          <p:cNvSpPr/>
          <p:nvPr/>
        </p:nvSpPr>
        <p:spPr>
          <a:xfrm>
            <a:off x="4064513" y="334172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A9B7C0"/>
              </a:solidFill>
              <a:latin typeface="Roboto"/>
              <a:ea typeface="Roboto"/>
              <a:cs typeface="Roboto"/>
              <a:sym typeface="Roboto"/>
            </a:endParaRPr>
          </a:p>
        </p:txBody>
      </p:sp>
      <p:sp>
        <p:nvSpPr>
          <p:cNvPr id="794" name="Google Shape;794;p77"/>
          <p:cNvSpPr/>
          <p:nvPr/>
        </p:nvSpPr>
        <p:spPr>
          <a:xfrm>
            <a:off x="4088138" y="4048375"/>
            <a:ext cx="866700" cy="226800"/>
          </a:xfrm>
          <a:prstGeom prst="rect">
            <a:avLst/>
          </a:prstGeom>
          <a:solidFill>
            <a:srgbClr val="F3F3F3"/>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B7B7B7"/>
                </a:solidFill>
                <a:latin typeface="Roboto"/>
                <a:ea typeface="Roboto"/>
                <a:cs typeface="Roboto"/>
                <a:sym typeface="Roboto"/>
              </a:rPr>
              <a:t>Month</a:t>
            </a:r>
            <a:endParaRPr b="1" sz="1000">
              <a:solidFill>
                <a:srgbClr val="B7B7B7"/>
              </a:solidFill>
              <a:latin typeface="Roboto"/>
              <a:ea typeface="Roboto"/>
              <a:cs typeface="Roboto"/>
              <a:sym typeface="Roboto"/>
            </a:endParaRPr>
          </a:p>
        </p:txBody>
      </p:sp>
      <p:sp>
        <p:nvSpPr>
          <p:cNvPr id="795" name="Google Shape;795;p77"/>
          <p:cNvSpPr/>
          <p:nvPr/>
        </p:nvSpPr>
        <p:spPr>
          <a:xfrm>
            <a:off x="5031113"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Day</a:t>
            </a:r>
            <a:endParaRPr b="1" sz="1000">
              <a:solidFill>
                <a:srgbClr val="666666"/>
              </a:solidFill>
              <a:latin typeface="Roboto"/>
              <a:ea typeface="Roboto"/>
              <a:cs typeface="Roboto"/>
              <a:sym typeface="Roboto"/>
            </a:endParaRPr>
          </a:p>
        </p:txBody>
      </p:sp>
      <p:sp>
        <p:nvSpPr>
          <p:cNvPr id="796" name="Google Shape;796;p77"/>
          <p:cNvSpPr/>
          <p:nvPr/>
        </p:nvSpPr>
        <p:spPr>
          <a:xfrm>
            <a:off x="5974088"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Year</a:t>
            </a:r>
            <a:endParaRPr b="1" sz="1000">
              <a:solidFill>
                <a:srgbClr val="666666"/>
              </a:solidFill>
              <a:latin typeface="Roboto"/>
              <a:ea typeface="Roboto"/>
              <a:cs typeface="Roboto"/>
              <a:sym typeface="Roboto"/>
            </a:endParaRPr>
          </a:p>
        </p:txBody>
      </p:sp>
      <p:sp>
        <p:nvSpPr>
          <p:cNvPr id="797" name="Google Shape;797;p77"/>
          <p:cNvSpPr/>
          <p:nvPr/>
        </p:nvSpPr>
        <p:spPr>
          <a:xfrm>
            <a:off x="4831088" y="4087075"/>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7"/>
          <p:cNvSpPr/>
          <p:nvPr/>
        </p:nvSpPr>
        <p:spPr>
          <a:xfrm flipH="1" rot="10800000">
            <a:off x="4831088" y="4172800"/>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77"/>
          <p:cNvGrpSpPr/>
          <p:nvPr/>
        </p:nvGrpSpPr>
        <p:grpSpPr>
          <a:xfrm>
            <a:off x="1272688" y="2507875"/>
            <a:ext cx="2769625" cy="1122000"/>
            <a:chOff x="965975" y="2897550"/>
            <a:chExt cx="2769625" cy="1122000"/>
          </a:xfrm>
        </p:grpSpPr>
        <p:grpSp>
          <p:nvGrpSpPr>
            <p:cNvPr id="800" name="Google Shape;800;p77"/>
            <p:cNvGrpSpPr/>
            <p:nvPr/>
          </p:nvGrpSpPr>
          <p:grpSpPr>
            <a:xfrm>
              <a:off x="965975" y="2897550"/>
              <a:ext cx="2769625" cy="1122000"/>
              <a:chOff x="1727975" y="2897550"/>
              <a:chExt cx="2769625" cy="1122000"/>
            </a:xfrm>
          </p:grpSpPr>
          <p:sp>
            <p:nvSpPr>
              <p:cNvPr id="801" name="Google Shape;801;p77"/>
              <p:cNvSpPr/>
              <p:nvPr/>
            </p:nvSpPr>
            <p:spPr>
              <a:xfrm>
                <a:off x="1727975" y="2897550"/>
                <a:ext cx="2655300" cy="112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Roboto"/>
                    <a:ea typeface="Roboto"/>
                    <a:cs typeface="Roboto"/>
                    <a:sym typeface="Roboto"/>
                  </a:rPr>
                  <a:t>Password strength:</a:t>
                </a:r>
                <a:r>
                  <a:rPr lang="en" sz="1000">
                    <a:solidFill>
                      <a:srgbClr val="434343"/>
                    </a:solidFill>
                    <a:latin typeface="Roboto"/>
                    <a:ea typeface="Roboto"/>
                    <a:cs typeface="Roboto"/>
                    <a:sym typeface="Roboto"/>
                  </a:rPr>
                  <a:t> Too Short</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rPr lang="en" sz="1000">
                    <a:solidFill>
                      <a:srgbClr val="434343"/>
                    </a:solidFill>
                    <a:latin typeface="Roboto"/>
                    <a:ea typeface="Roboto"/>
                    <a:cs typeface="Roboto"/>
                    <a:sym typeface="Roboto"/>
                  </a:rPr>
                  <a:t>Use at least 8 characters. Don't use a password from another site, or something too obvious like your pet's name. </a:t>
                </a:r>
                <a:r>
                  <a:rPr b="1" lang="en" sz="1000">
                    <a:solidFill>
                      <a:srgbClr val="0096FF"/>
                    </a:solidFill>
                    <a:latin typeface="Roboto"/>
                    <a:ea typeface="Roboto"/>
                    <a:cs typeface="Roboto"/>
                    <a:sym typeface="Roboto"/>
                  </a:rPr>
                  <a:t>Why? </a:t>
                </a:r>
                <a:endParaRPr b="1" sz="1000">
                  <a:solidFill>
                    <a:srgbClr val="0096FF"/>
                  </a:solidFill>
                  <a:latin typeface="Roboto"/>
                  <a:ea typeface="Roboto"/>
                  <a:cs typeface="Roboto"/>
                  <a:sym typeface="Roboto"/>
                </a:endParaRPr>
              </a:p>
            </p:txBody>
          </p:sp>
          <p:sp>
            <p:nvSpPr>
              <p:cNvPr id="802" name="Google Shape;802;p77"/>
              <p:cNvSpPr/>
              <p:nvPr/>
            </p:nvSpPr>
            <p:spPr>
              <a:xfrm rot="5400000">
                <a:off x="4263900" y="3096150"/>
                <a:ext cx="308400" cy="159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7"/>
              <p:cNvSpPr/>
              <p:nvPr/>
            </p:nvSpPr>
            <p:spPr>
              <a:xfrm>
                <a:off x="4246350" y="3008250"/>
                <a:ext cx="116100" cy="33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77"/>
            <p:cNvGrpSpPr/>
            <p:nvPr/>
          </p:nvGrpSpPr>
          <p:grpSpPr>
            <a:xfrm>
              <a:off x="1047750" y="3211960"/>
              <a:ext cx="2390700" cy="133500"/>
              <a:chOff x="1809750" y="3211975"/>
              <a:chExt cx="2390700" cy="105600"/>
            </a:xfrm>
          </p:grpSpPr>
          <p:sp>
            <p:nvSpPr>
              <p:cNvPr id="805" name="Google Shape;805;p77"/>
              <p:cNvSpPr/>
              <p:nvPr/>
            </p:nvSpPr>
            <p:spPr>
              <a:xfrm>
                <a:off x="1809750" y="3211975"/>
                <a:ext cx="2390700" cy="10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7"/>
              <p:cNvSpPr/>
              <p:nvPr/>
            </p:nvSpPr>
            <p:spPr>
              <a:xfrm>
                <a:off x="1809750" y="3211975"/>
                <a:ext cx="790500" cy="105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Examples</a:t>
            </a:r>
            <a:endParaRPr/>
          </a:p>
        </p:txBody>
      </p:sp>
      <p:sp>
        <p:nvSpPr>
          <p:cNvPr id="812" name="Google Shape;812;p78"/>
          <p:cNvSpPr txBox="1"/>
          <p:nvPr>
            <p:ph idx="1" type="subTitle"/>
          </p:nvPr>
        </p:nvSpPr>
        <p:spPr>
          <a:xfrm>
            <a:off x="0" y="675975"/>
            <a:ext cx="39696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Remembering a user’s preference between light and dark mode themes.</a:t>
            </a:r>
            <a:endParaRPr/>
          </a:p>
        </p:txBody>
      </p:sp>
      <p:sp>
        <p:nvSpPr>
          <p:cNvPr id="813" name="Google Shape;81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14" name="Google Shape;814;p7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 How can we learn to use JavaScript?</a:t>
            </a:r>
            <a:endParaRPr/>
          </a:p>
        </p:txBody>
      </p:sp>
      <p:sp>
        <p:nvSpPr>
          <p:cNvPr id="820" name="Google Shape;820;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sp>
        <p:nvSpPr>
          <p:cNvPr id="826" name="Google Shape;826;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7" name="Google Shape;827;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some other programming languages, JavaScript doesn’t force developers to write code in a specific way. As a result, JavaScript might seem a bit complicated at first, but it can make development work feel incredibly fun </a:t>
            </a:r>
            <a:br>
              <a:rPr lang="en"/>
            </a:br>
            <a:r>
              <a:rPr lang="en"/>
              <a:t>and creative as you get to use it more and more. </a:t>
            </a:r>
            <a:endParaRPr/>
          </a:p>
        </p:txBody>
      </p:sp>
      <p:graphicFrame>
        <p:nvGraphicFramePr>
          <p:cNvPr id="828" name="Google Shape;828;p80"/>
          <p:cNvGraphicFramePr/>
          <p:nvPr/>
        </p:nvGraphicFramePr>
        <p:xfrm>
          <a:off x="373600" y="2562000"/>
          <a:ext cx="3000000" cy="3000000"/>
        </p:xfrm>
        <a:graphic>
          <a:graphicData uri="http://schemas.openxmlformats.org/drawingml/2006/table">
            <a:tbl>
              <a:tblPr>
                <a:noFill/>
                <a:tableStyleId>{2E333256-C9DB-48A5-A2D8-06FCFD65286A}</a:tableStyleId>
              </a:tblPr>
              <a:tblGrid>
                <a:gridCol w="1493150"/>
                <a:gridCol w="1492025"/>
                <a:gridCol w="1238350"/>
                <a:gridCol w="2831225"/>
                <a:gridCol w="1342050"/>
              </a:tblGrid>
              <a:tr h="43855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Var keyword</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solidFill>
                            <a:srgbClr val="000000"/>
                          </a:solidFill>
                          <a:latin typeface="Roboto"/>
                          <a:ea typeface="Roboto"/>
                          <a:cs typeface="Roboto"/>
                          <a:sym typeface="Roboto"/>
                        </a:rPr>
                        <a:t>Variable name</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Assignment</a:t>
                      </a:r>
                      <a:endParaRPr sz="3200" u="none" cap="none" strike="noStrike">
                        <a:solidFill>
                          <a:srgbClr val="FF00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Value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Termination</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811575">
                <a:tc>
                  <a:txBody>
                    <a:bodyPr/>
                    <a:lstStyle/>
                    <a:p>
                      <a:pPr indent="0" lvl="0" marL="0" marR="0" rtl="0" algn="ctr">
                        <a:lnSpc>
                          <a:spcPct val="100000"/>
                        </a:lnSpc>
                        <a:spcBef>
                          <a:spcPts val="0"/>
                        </a:spcBef>
                        <a:spcAft>
                          <a:spcPts val="0"/>
                        </a:spcAft>
                        <a:buClr>
                          <a:srgbClr val="000000"/>
                        </a:buClr>
                        <a:buSzPts val="3200"/>
                        <a:buFont typeface="Arial"/>
                        <a:buNone/>
                      </a:pPr>
                      <a:r>
                        <a:rPr i="1" lang="en" sz="3200" u="none" cap="none" strike="noStrike">
                          <a:solidFill>
                            <a:srgbClr val="00FFFF"/>
                          </a:solidFill>
                          <a:latin typeface="Inconsolata"/>
                          <a:ea typeface="Inconsolata"/>
                          <a:cs typeface="Inconsolata"/>
                          <a:sym typeface="Inconsolata"/>
                        </a:rPr>
                        <a:t>var</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2100">
                          <a:solidFill>
                            <a:srgbClr val="FFFFFF"/>
                          </a:solidFill>
                          <a:latin typeface="Inconsolata"/>
                          <a:ea typeface="Inconsolata"/>
                          <a:cs typeface="Inconsolata"/>
                          <a:sym typeface="Inconsolata"/>
                        </a:rPr>
                        <a:t>character</a:t>
                      </a:r>
                      <a:endParaRPr sz="21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408F"/>
                          </a:solidFill>
                          <a:latin typeface="Inconsolata"/>
                          <a:ea typeface="Inconsolata"/>
                          <a:cs typeface="Inconsolata"/>
                          <a:sym typeface="Inconsolata"/>
                        </a:rPr>
                        <a:t>=</a:t>
                      </a:r>
                      <a:endParaRPr sz="3200" u="none" cap="none" strike="noStrike">
                        <a:solidFill>
                          <a:srgbClr val="FF408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00"/>
                          </a:solidFill>
                          <a:latin typeface="Inconsolata"/>
                          <a:ea typeface="Inconsolata"/>
                          <a:cs typeface="Inconsolata"/>
                          <a:sym typeface="Inconsolata"/>
                        </a:rPr>
                        <a:t>"Snow White"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FF"/>
                          </a:solidFill>
                          <a:latin typeface="Inconsolata"/>
                          <a:ea typeface="Inconsolata"/>
                          <a:cs typeface="Inconsolata"/>
                          <a:sym typeface="Inconsolata"/>
                        </a:rPr>
                        <a:t>;</a:t>
                      </a:r>
                      <a:endParaRPr sz="32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JavaScript</a:t>
            </a:r>
            <a:endParaRPr/>
          </a:p>
        </p:txBody>
      </p:sp>
      <p:sp>
        <p:nvSpPr>
          <p:cNvPr id="834" name="Google Shape;834;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some of the following techniques to learn JavaScript:</a:t>
            </a:r>
            <a:endParaRPr/>
          </a:p>
        </p:txBody>
      </p:sp>
      <p:sp>
        <p:nvSpPr>
          <p:cNvPr id="835" name="Google Shape;835;p8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6" name="Google Shape;836;p81"/>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Read the docs and practice with the provided examples.</a:t>
            </a:r>
            <a:endParaRPr sz="1800"/>
          </a:p>
        </p:txBody>
      </p:sp>
      <p:sp>
        <p:nvSpPr>
          <p:cNvPr id="837" name="Google Shape;837;p81"/>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Reverse-engineer finished code to see how it was created.</a:t>
            </a:r>
            <a:endParaRPr sz="1800"/>
          </a:p>
        </p:txBody>
      </p:sp>
      <p:sp>
        <p:nvSpPr>
          <p:cNvPr id="838" name="Google Shape;838;p81"/>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Build something from scratch.</a:t>
            </a:r>
            <a:endParaRPr sz="1800"/>
          </a:p>
        </p:txBody>
      </p:sp>
      <p:sp>
        <p:nvSpPr>
          <p:cNvPr id="839" name="Google Shape;839;p81"/>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Debug a broken app using Chrome DevTools.</a:t>
            </a:r>
            <a:endParaRPr sz="1800"/>
          </a:p>
        </p:txBody>
      </p:sp>
      <p:sp>
        <p:nvSpPr>
          <p:cNvPr id="840" name="Google Shape;840;p81"/>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And most importantly, ask questions!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46" name="Google Shape;846;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Languages of the Web</a:t>
            </a:r>
            <a:endParaRPr>
              <a:solidFill>
                <a:schemeClr val="dk1"/>
              </a:solidFill>
            </a:endParaRPr>
          </a:p>
          <a:p>
            <a:pPr indent="0" lvl="0" marL="0" rtl="0" algn="l">
              <a:spcBef>
                <a:spcPts val="0"/>
              </a:spcBef>
              <a:spcAft>
                <a:spcPts val="0"/>
              </a:spcAft>
              <a:buNone/>
            </a:pPr>
            <a:r>
              <a:t/>
            </a:r>
            <a:endParaRPr/>
          </a:p>
        </p:txBody>
      </p:sp>
      <p:sp>
        <p:nvSpPr>
          <p:cNvPr id="639" name="Google Shape;639;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HTML to create and organize content on a page and CSS to apply styles, layout, and even animation to that content.</a:t>
            </a:r>
            <a:endParaRPr/>
          </a:p>
        </p:txBody>
      </p:sp>
      <p:sp>
        <p:nvSpPr>
          <p:cNvPr id="640" name="Google Shape;64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41" name="Google Shape;641;p60"/>
          <p:cNvPicPr preferRelativeResize="0"/>
          <p:nvPr/>
        </p:nvPicPr>
        <p:blipFill>
          <a:blip r:embed="rId3">
            <a:alphaModFix/>
          </a:blip>
          <a:stretch>
            <a:fillRect/>
          </a:stretch>
        </p:blipFill>
        <p:spPr>
          <a:xfrm>
            <a:off x="519160" y="1529475"/>
            <a:ext cx="3347599" cy="3103297"/>
          </a:xfrm>
          <a:prstGeom prst="rect">
            <a:avLst/>
          </a:prstGeom>
          <a:noFill/>
          <a:ln>
            <a:noFill/>
          </a:ln>
        </p:spPr>
      </p:pic>
      <p:pic>
        <p:nvPicPr>
          <p:cNvPr id="642" name="Google Shape;642;p60"/>
          <p:cNvPicPr preferRelativeResize="0"/>
          <p:nvPr/>
        </p:nvPicPr>
        <p:blipFill>
          <a:blip r:embed="rId4">
            <a:alphaModFix/>
          </a:blip>
          <a:stretch>
            <a:fillRect/>
          </a:stretch>
        </p:blipFill>
        <p:spPr>
          <a:xfrm>
            <a:off x="5277237" y="1529475"/>
            <a:ext cx="3347599" cy="3103297"/>
          </a:xfrm>
          <a:prstGeom prst="rect">
            <a:avLst/>
          </a:prstGeom>
          <a:noFill/>
          <a:ln>
            <a:noFill/>
          </a:ln>
        </p:spPr>
      </p:pic>
      <p:sp>
        <p:nvSpPr>
          <p:cNvPr id="643" name="Google Shape;643;p60"/>
          <p:cNvSpPr/>
          <p:nvPr/>
        </p:nvSpPr>
        <p:spPr>
          <a:xfrm>
            <a:off x="4239116" y="2550800"/>
            <a:ext cx="735000" cy="871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1"/>
          <p:cNvSpPr txBox="1"/>
          <p:nvPr>
            <p:ph type="title"/>
          </p:nvPr>
        </p:nvSpPr>
        <p:spPr>
          <a:xfrm>
            <a:off x="-200" y="275025"/>
            <a:ext cx="8520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examples of how users interact with a webpage?</a:t>
            </a:r>
            <a:endParaRPr/>
          </a:p>
        </p:txBody>
      </p:sp>
      <p:sp>
        <p:nvSpPr>
          <p:cNvPr id="649" name="Google Shape;649;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on Webpages	</a:t>
            </a:r>
            <a:endParaRPr/>
          </a:p>
        </p:txBody>
      </p:sp>
      <p:sp>
        <p:nvSpPr>
          <p:cNvPr id="655" name="Google Shape;65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rgbClr val="0097A7"/>
                </a:solidFill>
                <a:latin typeface="Arial"/>
                <a:ea typeface="Arial"/>
                <a:cs typeface="Arial"/>
                <a:sym typeface="Arial"/>
                <a:hlinkClick r:id="rId3">
                  <a:extLst>
                    <a:ext uri="{A12FA001-AC4F-418D-AE19-62706E023703}">
                      <ahyp:hlinkClr val="tx"/>
                    </a:ext>
                  </a:extLst>
                </a:hlinkClick>
              </a:rPr>
              <a:t>(Netflix: See What’s Next ... on TV)</a:t>
            </a:r>
            <a:endParaRPr>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56" name="Google Shape;656;p62"/>
          <p:cNvSpPr txBox="1"/>
          <p:nvPr>
            <p:ph idx="1" type="subTitle"/>
          </p:nvPr>
        </p:nvSpPr>
        <p:spPr>
          <a:xfrm>
            <a:off x="0" y="675975"/>
            <a:ext cx="9144000" cy="2497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interact with webpages in many ways on a daily basis. </a:t>
            </a:r>
            <a:endParaRPr/>
          </a:p>
        </p:txBody>
      </p:sp>
      <p:pic>
        <p:nvPicPr>
          <p:cNvPr id="657" name="Google Shape;657;p62"/>
          <p:cNvPicPr preferRelativeResize="0"/>
          <p:nvPr/>
        </p:nvPicPr>
        <p:blipFill>
          <a:blip r:embed="rId4">
            <a:alphaModFix/>
          </a:blip>
          <a:stretch>
            <a:fillRect/>
          </a:stretch>
        </p:blipFill>
        <p:spPr>
          <a:xfrm>
            <a:off x="443425" y="1145163"/>
            <a:ext cx="6348579" cy="3571076"/>
          </a:xfrm>
          <a:prstGeom prst="rect">
            <a:avLst/>
          </a:prstGeom>
          <a:noFill/>
          <a:ln>
            <a:noFill/>
          </a:ln>
        </p:spPr>
      </p:pic>
      <p:sp>
        <p:nvSpPr>
          <p:cNvPr id="658" name="Google Shape;658;p62"/>
          <p:cNvSpPr/>
          <p:nvPr/>
        </p:nvSpPr>
        <p:spPr>
          <a:xfrm>
            <a:off x="5944225" y="1331975"/>
            <a:ext cx="2786400" cy="2786400"/>
          </a:xfrm>
          <a:prstGeom prst="ellipse">
            <a:avLst/>
          </a:prstGeom>
          <a:solidFill>
            <a:srgbClr val="E51470">
              <a:alpha val="94410"/>
            </a:srgbClr>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700">
                <a:solidFill>
                  <a:srgbClr val="FFFFFF"/>
                </a:solidFill>
              </a:rPr>
              <a:t>Typically the webpage will respond or react to these interactions, making the page feel more dynamic and alive.</a:t>
            </a:r>
            <a:endParaRPr sz="19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nteraction Examples</a:t>
            </a:r>
            <a:endParaRPr/>
          </a:p>
        </p:txBody>
      </p:sp>
      <p:sp>
        <p:nvSpPr>
          <p:cNvPr id="664" name="Google Shape;664;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2D"/>
        </a:solidFill>
      </p:bgPr>
    </p:bg>
    <p:spTree>
      <p:nvGrpSpPr>
        <p:cNvPr id="668" name="Shape 668"/>
        <p:cNvGrpSpPr/>
        <p:nvPr/>
      </p:nvGrpSpPr>
      <p:grpSpPr>
        <a:xfrm>
          <a:off x="0" y="0"/>
          <a:ext cx="0" cy="0"/>
          <a:chOff x="0" y="0"/>
          <a:chExt cx="0" cy="0"/>
        </a:xfrm>
      </p:grpSpPr>
      <p:sp>
        <p:nvSpPr>
          <p:cNvPr id="669" name="Google Shape;669;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0" name="Google Shape;67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Examples</a:t>
            </a:r>
            <a:endParaRPr/>
          </a:p>
        </p:txBody>
      </p:sp>
      <p:sp>
        <p:nvSpPr>
          <p:cNvPr id="671" name="Google Shape;67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Submitting an HTML form to comment on an article.</a:t>
            </a:r>
            <a:endParaRPr/>
          </a:p>
        </p:txBody>
      </p:sp>
      <p:pic>
        <p:nvPicPr>
          <p:cNvPr id="672" name="Google Shape;672;p64"/>
          <p:cNvPicPr preferRelativeResize="0"/>
          <p:nvPr/>
        </p:nvPicPr>
        <p:blipFill>
          <a:blip r:embed="rId3">
            <a:alphaModFix/>
          </a:blip>
          <a:stretch>
            <a:fillRect/>
          </a:stretch>
        </p:blipFill>
        <p:spPr>
          <a:xfrm>
            <a:off x="2529087" y="790475"/>
            <a:ext cx="4085826" cy="408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676" name="Shape 676"/>
        <p:cNvGrpSpPr/>
        <p:nvPr/>
      </p:nvGrpSpPr>
      <p:grpSpPr>
        <a:xfrm>
          <a:off x="0" y="0"/>
          <a:ext cx="0" cy="0"/>
          <a:chOff x="0" y="0"/>
          <a:chExt cx="0" cy="0"/>
        </a:xfrm>
      </p:grpSpPr>
      <p:sp>
        <p:nvSpPr>
          <p:cNvPr id="677" name="Google Shape;67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Interaction Examples</a:t>
            </a:r>
            <a:endParaRPr>
              <a:solidFill>
                <a:schemeClr val="dk1"/>
              </a:solidFill>
            </a:endParaRPr>
          </a:p>
          <a:p>
            <a:pPr indent="0" lvl="0" marL="0" rtl="0" algn="l">
              <a:spcBef>
                <a:spcPts val="0"/>
              </a:spcBef>
              <a:spcAft>
                <a:spcPts val="0"/>
              </a:spcAft>
              <a:buNone/>
            </a:pPr>
            <a:r>
              <a:t/>
            </a:r>
            <a:endParaRPr/>
          </a:p>
        </p:txBody>
      </p:sp>
      <p:sp>
        <p:nvSpPr>
          <p:cNvPr id="678" name="Google Shape;678;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Playing audio or video at the press of a button on the page.</a:t>
            </a:r>
            <a:endParaRPr/>
          </a:p>
        </p:txBody>
      </p:sp>
      <p:sp>
        <p:nvSpPr>
          <p:cNvPr id="679" name="Google Shape;679;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80" name="Google Shape;680;p65"/>
          <p:cNvPicPr preferRelativeResize="0"/>
          <p:nvPr/>
        </p:nvPicPr>
        <p:blipFill>
          <a:blip r:embed="rId3">
            <a:alphaModFix/>
          </a:blip>
          <a:stretch>
            <a:fillRect/>
          </a:stretch>
        </p:blipFill>
        <p:spPr>
          <a:xfrm>
            <a:off x="1508342" y="1126375"/>
            <a:ext cx="6127315" cy="35710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75D4">
            <a:alpha val="55870"/>
          </a:srgbClr>
        </a:solidFill>
      </p:bgPr>
    </p:bg>
    <p:spTree>
      <p:nvGrpSpPr>
        <p:cNvPr id="684" name="Shape 684"/>
        <p:cNvGrpSpPr/>
        <p:nvPr/>
      </p:nvGrpSpPr>
      <p:grpSpPr>
        <a:xfrm>
          <a:off x="0" y="0"/>
          <a:ext cx="0" cy="0"/>
          <a:chOff x="0" y="0"/>
          <a:chExt cx="0" cy="0"/>
        </a:xfrm>
      </p:grpSpPr>
      <p:pic>
        <p:nvPicPr>
          <p:cNvPr id="685" name="Google Shape;685;p66"/>
          <p:cNvPicPr preferRelativeResize="0"/>
          <p:nvPr/>
        </p:nvPicPr>
        <p:blipFill>
          <a:blip r:embed="rId3">
            <a:alphaModFix/>
          </a:blip>
          <a:stretch>
            <a:fillRect/>
          </a:stretch>
        </p:blipFill>
        <p:spPr>
          <a:xfrm>
            <a:off x="2407863" y="1193175"/>
            <a:ext cx="4328274" cy="3571074"/>
          </a:xfrm>
          <a:prstGeom prst="rect">
            <a:avLst/>
          </a:prstGeom>
          <a:noFill/>
          <a:ln>
            <a:noFill/>
          </a:ln>
        </p:spPr>
      </p:pic>
      <p:sp>
        <p:nvSpPr>
          <p:cNvPr id="686" name="Google Shape;686;p66"/>
          <p:cNvSpPr/>
          <p:nvPr/>
        </p:nvSpPr>
        <p:spPr>
          <a:xfrm>
            <a:off x="2766625" y="2122300"/>
            <a:ext cx="1122600" cy="1122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Interaction Examples</a:t>
            </a:r>
            <a:endParaRPr/>
          </a:p>
        </p:txBody>
      </p:sp>
      <p:sp>
        <p:nvSpPr>
          <p:cNvPr id="688" name="Google Shape;688;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device’s camera or microphone to enable a conversation.</a:t>
            </a:r>
            <a:endParaRPr/>
          </a:p>
        </p:txBody>
      </p:sp>
      <p:sp>
        <p:nvSpPr>
          <p:cNvPr id="689" name="Google Shape;68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90" name="Google Shape;690;p66"/>
          <p:cNvPicPr preferRelativeResize="0"/>
          <p:nvPr/>
        </p:nvPicPr>
        <p:blipFill>
          <a:blip r:embed="rId4">
            <a:alphaModFix/>
          </a:blip>
          <a:stretch>
            <a:fillRect/>
          </a:stretch>
        </p:blipFill>
        <p:spPr>
          <a:xfrm>
            <a:off x="2829222" y="2184897"/>
            <a:ext cx="997306" cy="997306"/>
          </a:xfrm>
          <a:prstGeom prst="rect">
            <a:avLst/>
          </a:prstGeom>
          <a:noFill/>
          <a:ln>
            <a:noFill/>
          </a:ln>
        </p:spPr>
      </p:pic>
      <p:sp>
        <p:nvSpPr>
          <p:cNvPr id="691" name="Google Shape;691;p66"/>
          <p:cNvSpPr txBox="1"/>
          <p:nvPr/>
        </p:nvSpPr>
        <p:spPr>
          <a:xfrm>
            <a:off x="5061125" y="2525075"/>
            <a:ext cx="156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Marie</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